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79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12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3" r:id="rId5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rtu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6600"/>
    <a:srgbClr val="0000FF"/>
    <a:srgbClr val="CC0000"/>
    <a:srgbClr val="00421E"/>
    <a:srgbClr val="FF0066"/>
    <a:srgbClr val="A50021"/>
    <a:srgbClr val="990000"/>
    <a:srgbClr val="800000"/>
    <a:srgbClr val="8672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49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6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4D26-BC19-4FC8-8127-F14EE2C29356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70915-56A3-4031-B267-D9D572E9BF6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err="1" smtClean="0"/>
              <a:t>iiiioi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0915-56A3-4031-B267-D9D572E9BF6D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0915-56A3-4031-B267-D9D572E9BF6D}" type="slidenum">
              <a:rPr lang="pl-PL" smtClean="0"/>
              <a:pPr/>
              <a:t>24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stopki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owolny kształt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owolny kształt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FEFDD26-84A4-42F8-8C10-66B6DEDE8B3A}" type="datetimeFigureOut">
              <a:rPr lang="pl-PL" smtClean="0"/>
              <a:pPr/>
              <a:t>2012-07-02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AE6F80B-EB47-4674-86B4-296024E9B95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artur\Desktop\01.%20The%20Moment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jpeg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rtur\Documents\Piotr%20Szczepanik%20-%20Goniac%20kormorany.avi" TargetMode="External"/><Relationship Id="rId5" Type="http://schemas.openxmlformats.org/officeDocument/2006/relationships/image" Target="../media/image35.jpeg"/><Relationship Id="rId4" Type="http://schemas.openxmlformats.org/officeDocument/2006/relationships/image" Target="../media/image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rtur\Downloads\Bohdan%20&#321;azuka%20-%20Tajemnica%20Mundialu.mp3" TargetMode="External"/><Relationship Id="rId5" Type="http://schemas.openxmlformats.org/officeDocument/2006/relationships/image" Target="../media/image2.jpeg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rtur\Downloads\Budka%20Suflera%20-%20Bal%20wszystkich%20&#347;wi&#281;tych.wmv" TargetMode="External"/><Relationship Id="rId5" Type="http://schemas.openxmlformats.org/officeDocument/2006/relationships/image" Target="../media/image39.png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rtur\Desktop\01.%20The%20Moment.mp3" TargetMode="Externa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1044624" y="4368120"/>
            <a:ext cx="8535424" cy="2301240"/>
          </a:xfrm>
        </p:spPr>
        <p:txBody>
          <a:bodyPr>
            <a:normAutofit/>
          </a:bodyPr>
          <a:lstStyle/>
          <a:p>
            <a: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Lublin </a:t>
            </a:r>
            <a:b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wczoraj, dziś i JUTRO</a:t>
            </a:r>
            <a:endParaRPr lang="pl-PL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971600" y="2468488"/>
            <a:ext cx="6480048" cy="1752600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gimnazjalny projekt edukacyjny</a:t>
            </a:r>
            <a:endParaRPr lang="pl-P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ScannedImage.40..Medium.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260648"/>
            <a:ext cx="4730453" cy="32403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01. The Moment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6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2924944"/>
            <a:ext cx="7470648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Wyobraźcie sobie miasto…</a:t>
            </a:r>
            <a:endParaRPr lang="pl-PL" sz="28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28" name="Picture 4" descr="C:\Users\artur\AppData\Local\Microsoft\Windows\Temporary Internet Files\Content.IE5\0JUBBQO7\MC9002902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844824"/>
            <a:ext cx="212454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94312"/>
            <a:ext cx="7470648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Malownicze - położone pośród siedmiu lessowych wzgórz.</a:t>
            </a:r>
            <a:endParaRPr lang="pl-PL" sz="28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053" name="Picture 5" descr="C:\Users\artur\AppData\Local\Microsoft\Windows\Temporary Internet Files\Content.IE5\6IJGM6MD\MC9004351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20688"/>
            <a:ext cx="4752528" cy="4129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4374232"/>
            <a:ext cx="6264696" cy="1143000"/>
          </a:xfrm>
        </p:spPr>
        <p:txBody>
          <a:bodyPr>
            <a:noAutofit/>
          </a:bodyPr>
          <a:lstStyle/>
          <a:p>
            <a:pPr algn="just"/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Duże - zajmujące obszar 147,5 km</a:t>
            </a:r>
            <a:r>
              <a:rPr lang="pl-PL" sz="2800" baseline="30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pl-PL" sz="2800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przyjazne dla ludzi, zielone</a:t>
            </a:r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b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bezpieczne.</a:t>
            </a:r>
            <a:endParaRPr lang="pl-PL" sz="28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074" name="Picture 2" descr="C:\Users\artur\AppData\Local\Microsoft\Windows\Temporary Internet Files\Content.IE5\6IJGM6MD\MC9004084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4792988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6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1176" y="2636912"/>
            <a:ext cx="8147248" cy="1872208"/>
          </a:xfrm>
        </p:spPr>
        <p:txBody>
          <a:bodyPr>
            <a:noAutofit/>
          </a:bodyPr>
          <a:lstStyle/>
          <a:p>
            <a:pPr algn="just"/>
            <a:r>
              <a:rPr lang="pl-PL" sz="2800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Ludne – prawie 400-tysięczne miasto </a:t>
            </a:r>
            <a:br>
              <a:rPr lang="pl-PL" sz="2800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 specyficznym klimacie, jaki nadaje mu ponad </a:t>
            </a:r>
            <a:b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60-tysięczna rzesza studentów szkół wyższych </a:t>
            </a:r>
            <a:b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młodzieży szkolnej.</a:t>
            </a:r>
            <a:endParaRPr lang="pl-PL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086200"/>
            <a:ext cx="7470648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Dynamiczne – gdzie widać rozwijającą się przedsiębiorczość.</a:t>
            </a:r>
            <a:endParaRPr lang="pl-PL" sz="28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5123" name="Picture 3" descr="C:\Users\artur\AppData\Local\Microsoft\Windows\Temporary Internet Files\Content.IE5\SQDJ7OGJ\MC9001978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04664"/>
            <a:ext cx="3600400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005064"/>
            <a:ext cx="7470648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Spokojne – w którym mieszkańcy nie zawsze się spieszą, gdzie jest czas na radość życia.</a:t>
            </a:r>
            <a:endParaRPr lang="pl-PL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358008"/>
            <a:ext cx="7787208" cy="1143000"/>
          </a:xfrm>
        </p:spPr>
        <p:txBody>
          <a:bodyPr>
            <a:noAutofit/>
          </a:bodyPr>
          <a:lstStyle/>
          <a:p>
            <a:pPr algn="just"/>
            <a:r>
              <a:rPr lang="pl-PL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Historyczne – liczące prawie 700 lat, ze średniowiecznym rodowodem, zabytkowymi budowlami, bramami i furtami, odwiedzane przez królów. Dotykane wojnami. Zawsze wielokulturowe, życzliwe dla swoich i obcych.</a:t>
            </a:r>
            <a:endParaRPr lang="pl-PL" sz="28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Takim miastem jest właśnie Lublin…</a:t>
            </a:r>
            <a:endParaRPr lang="pl-PL" sz="28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" name="Symbol zastępczy zawartości 9" descr="1214569943_tapeta2_zamek.lubelsk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268760"/>
            <a:ext cx="3060192" cy="3998976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ytuł 23"/>
          <p:cNvSpPr>
            <a:spLocks noGrp="1"/>
          </p:cNvSpPr>
          <p:nvPr>
            <p:ph type="title"/>
          </p:nvPr>
        </p:nvSpPr>
        <p:spPr>
          <a:xfrm>
            <a:off x="179512" y="2492896"/>
            <a:ext cx="8579296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Miastem, w którym odnajdziesz magiczne miejsca…</a:t>
            </a:r>
            <a:endParaRPr lang="pl-PL" sz="28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002060"/>
                </a:solidFill>
                <a:latin typeface="Comic Sans MS" pitchFamily="66" charset="0"/>
              </a:rPr>
              <a:t>poczujesz klimat Teatru Starego,</a:t>
            </a:r>
            <a:endParaRPr lang="pl-PL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0" name="Symbol zastępczy zawartości 9" descr="Teatr_Stary_obecni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5397902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zwiedzisz lochy pod Starówką,</a:t>
            </a:r>
            <a:endParaRPr lang="pl-PL" sz="2800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Symbol zastępczy zawartości 3" descr="trasa podziemna lub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5369595" cy="4031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odkryjesz kaplicę akustyczną w Katedrze.</a:t>
            </a:r>
            <a:endParaRPr lang="pl-PL" sz="280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Symbol zastępczy zawartości 3" descr="kaplica akustycz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5242529" cy="3931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4437112"/>
            <a:ext cx="7470648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8672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Koniecznie zobacz i odwiedź perły architektury lubelskiej.</a:t>
            </a:r>
            <a:endParaRPr lang="pl-PL" sz="2800" dirty="0">
              <a:solidFill>
                <a:srgbClr val="8672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006600"/>
                </a:solidFill>
                <a:latin typeface="Comic Sans MS" pitchFamily="66" charset="0"/>
              </a:rPr>
              <a:t>Kaplicę Zamkową,</a:t>
            </a:r>
            <a:endParaRPr lang="pl-PL" sz="28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pic>
        <p:nvPicPr>
          <p:cNvPr id="8" name="Symbol zastępczy zawartości 7" descr="kaplica zamkow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6342212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Stare Miasto,</a:t>
            </a:r>
            <a:endParaRPr lang="pl-PL" sz="2800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starow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5445689" cy="3629000"/>
          </a:xfrm>
          <a:prstGeom prst="rect">
            <a:avLst/>
          </a:prstGeom>
          <a:ln>
            <a:noFill/>
          </a:ln>
          <a:effectLst>
            <a:outerShdw blurRad="508000" dist="139700" dir="2700000" sx="105000" sy="105000" algn="tl" rotWithShape="0">
              <a:schemeClr val="bg2">
                <a:lumMod val="50000"/>
                <a:alpha val="65000"/>
              </a:scheme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Bramę Krakowską.</a:t>
            </a:r>
            <a:endParaRPr lang="pl-PL" sz="28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BRAMA KRAKOWS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3630945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Nie zapomnij o kościele św. Brygidy, ufundowanym przez Władysława Jagiełłę.</a:t>
            </a:r>
            <a:endParaRPr lang="pl-PL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k wizytkowsk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484784"/>
            <a:ext cx="3230128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Obraz 6" descr="tablica na kosciele powizytkowski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2827759"/>
            <a:ext cx="3952875" cy="2257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Zdobądź Wieżę Trynitarską…</a:t>
            </a:r>
            <a:endParaRPr lang="pl-PL" sz="2800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1338791_wieza-trynitarska--lub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3005497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Lublin to także miasto, w którym działa się historia…</a:t>
            </a:r>
            <a:endParaRPr lang="pl-PL" sz="28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7470648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Jest jednym z najstarszych ośrodków osadniczych w Polsce. Jego początek określa się na VI-VII wiek.</a:t>
            </a:r>
            <a:endParaRPr lang="pl-PL" sz="28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Obraz 5" descr="IMG_70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276872"/>
            <a:ext cx="4644628" cy="3487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4806280"/>
            <a:ext cx="7470648" cy="1143000"/>
          </a:xfrm>
        </p:spPr>
        <p:txBody>
          <a:bodyPr>
            <a:normAutofit fontScale="90000"/>
          </a:bodyPr>
          <a:lstStyle/>
          <a:p>
            <a:r>
              <a:rPr lang="pl-PL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Prawa miejskie zostały nadane aktem lokacyjnym w 1317 roku przez Władysława Łokietka.</a:t>
            </a:r>
            <a:endParaRPr lang="pl-PL" sz="2800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5" name="Obraz 4" descr="Przywilej lokacyjn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052736"/>
            <a:ext cx="5196832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Tutaj, w 1569 roku, została zawarta unia polsko-litewska, zwana Unią Lubelską,</a:t>
            </a:r>
            <a:br>
              <a:rPr lang="pl-PL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zatwierdzona </a:t>
            </a:r>
            <a:r>
              <a:rPr lang="pl-PL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przez </a:t>
            </a:r>
            <a:r>
              <a:rPr lang="pl-PL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króla Zygmunta II Augusta.</a:t>
            </a:r>
            <a:endParaRPr lang="pl-PL" sz="28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unia-matej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6445958" cy="3818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czasie II wojny światowej Lublin znalazł się pod okupacją niemiecką.</a:t>
            </a:r>
            <a:endParaRPr lang="pl-PL" sz="28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Symbol zastępczy tekstu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Krakowskie Przedmieście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half" idx="3"/>
          </p:nvPr>
        </p:nvSpPr>
        <p:spPr>
          <a:xfrm>
            <a:off x="5220072" y="5486400"/>
            <a:ext cx="4041775" cy="838200"/>
          </a:xfrm>
        </p:spPr>
        <p:txBody>
          <a:bodyPr/>
          <a:lstStyle/>
          <a:p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Starówka Lubelska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Symbol zastępczy zawartości 6" descr="279001.3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1953260"/>
            <a:ext cx="4040188" cy="3070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Symbol zastępczy zawartości 14" descr="PIC_2-236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5292080" y="1124744"/>
            <a:ext cx="2687129" cy="3941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Obraz 15" descr="15787_200610312313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611560" y="548680"/>
            <a:ext cx="6593160" cy="1417638"/>
          </a:xfrm>
        </p:spPr>
        <p:txBody>
          <a:bodyPr>
            <a:noAutofit/>
          </a:bodyPr>
          <a:lstStyle/>
          <a:p>
            <a:pPr algn="just"/>
            <a:r>
              <a:rPr lang="pl-PL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Obóz koncentracyjny na Majdanku, ośrodek masowej zagłady, został utworzony przez hitlerowców jako miejsce kaźni kilkuset tysięcy osób wielu narodowości.</a:t>
            </a:r>
            <a:endParaRPr lang="pl-PL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Obraz 6" descr="majdan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564904"/>
            <a:ext cx="5472608" cy="3295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az 7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917848"/>
            <a:ext cx="7272808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 zakończeniu działań wojennych na terenach wschodnich Lublin stał się siedzibą komunistycznych władz centralnych i jednocześnie stolicą Polski </a:t>
            </a:r>
            <a:br>
              <a:rPr lang="pl-PL" sz="28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(w okresie od lipca 1944-do stycznia 1945 roku).</a:t>
            </a:r>
            <a:endParaRPr lang="pl-PL" sz="28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ruskiefacja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910644"/>
            <a:ext cx="4243536" cy="3182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es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2636912"/>
            <a:ext cx="4762500" cy="317182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Prostokąt 5"/>
          <p:cNvSpPr/>
          <p:nvPr/>
        </p:nvSpPr>
        <p:spPr>
          <a:xfrm>
            <a:off x="395536" y="620688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latach 2007-2011 Lublin starał się </a:t>
            </a:r>
            <a:br>
              <a:rPr lang="pl-P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 prestiżowy tytuł  Europejskiej Stolicy Kultury 2016, w finalnej batalii ulegając </a:t>
            </a:r>
            <a:r>
              <a:rPr lang="pl-PL" sz="28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Wrocławowi</a:t>
            </a:r>
            <a:r>
              <a:rPr lang="pl-P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pl-PL" sz="28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13720" y="1421904"/>
            <a:ext cx="7470648" cy="1143000"/>
          </a:xfrm>
        </p:spPr>
        <p:txBody>
          <a:bodyPr>
            <a:normAutofit fontScale="90000"/>
          </a:bodyPr>
          <a:lstStyle/>
          <a:p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 naszym miastem i jego historią związanych jest wiele znanych i sławnych postaci.</a:t>
            </a: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Biernat z Lublina (ok. 1460-1529)</a:t>
            </a:r>
            <a:endParaRPr lang="pl-PL" sz="28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Symbol zastępczy zawartości 7" descr="Bierna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9456" y="1495325"/>
            <a:ext cx="2962424" cy="3949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3851920" y="2333779"/>
            <a:ext cx="41044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1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Poeta, bajkopisarz i tłumacz, „mąż bardzo uczony i biegły </a:t>
            </a:r>
            <a:br>
              <a:rPr lang="pl-PL" sz="21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języku polskim”. Autor pierwszej drukowanej w języku </a:t>
            </a:r>
            <a:br>
              <a:rPr lang="pl-PL" sz="21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polskim książki – modlitewnika „Raj duszny”.</a:t>
            </a:r>
            <a:endParaRPr lang="pl-PL" sz="21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" name="Obraz 9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Jan Kochanowski (1530-1584)</a:t>
            </a:r>
            <a:endParaRPr lang="pl-PL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Symbol zastępczy zawartości 6" descr="Jan_Kochanowski_Repr_Jan_37860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949" y="1772816"/>
            <a:ext cx="3455987" cy="2886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pole tekstowe 4"/>
          <p:cNvSpPr txBox="1"/>
          <p:nvPr/>
        </p:nvSpPr>
        <p:spPr>
          <a:xfrm>
            <a:off x="4427984" y="2132856"/>
            <a:ext cx="352839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Najwybitniejszy poeta epoki renesansu, „ojciec poezji polskiej”. Umarł </a:t>
            </a:r>
            <a:b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Lublinie przed gmachem Trybunału Koronnego po wyjściu z audiencji u króla Batorego. </a:t>
            </a:r>
            <a:endParaRPr lang="pl-PL" sz="21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Sebastian Klonowic (ok. 1545 – 1602)</a:t>
            </a:r>
            <a:endParaRPr lang="pl-PL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Sebastian_Klonowic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3443667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pole tekstowe 4"/>
          <p:cNvSpPr txBox="1"/>
          <p:nvPr/>
        </p:nvSpPr>
        <p:spPr>
          <a:xfrm>
            <a:off x="4211960" y="2476053"/>
            <a:ext cx="42484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Poeta, pisarz miejski i ławnik </a:t>
            </a:r>
            <a:b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sądzie. Pełnił funkcję wójta, </a:t>
            </a:r>
            <a:b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następnie zaszczytną godność burmistrza.</a:t>
            </a:r>
            <a:endParaRPr lang="pl-PL" sz="21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Wincenty Jakub Pol (1807 – 1872)</a:t>
            </a:r>
            <a:endParaRPr lang="pl-PL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Wincenty_Pol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2770638" cy="3762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pole tekstowe 4"/>
          <p:cNvSpPr txBox="1"/>
          <p:nvPr/>
        </p:nvSpPr>
        <p:spPr>
          <a:xfrm>
            <a:off x="3563888" y="2348880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1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Rodowity lublinianin, prekursor polskiej turystyki i krajoznawstwa. Poeta. Przyszedł na świat </a:t>
            </a:r>
            <a:br>
              <a:rPr lang="pl-PL" sz="21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kamienicy przy ulicy Grodzkiej.</a:t>
            </a:r>
            <a:endParaRPr lang="pl-PL" sz="21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Janina </a:t>
            </a:r>
            <a:r>
              <a:rPr lang="pl-PL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Porazińska</a:t>
            </a:r>
            <a:r>
              <a:rPr lang="pl-PL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(1888 – 1971)</a:t>
            </a:r>
            <a:endParaRPr lang="pl-PL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Symbol zastępczy zawartości 3" descr="porazins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4203274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539552" y="4276253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Poetka, prozaik i tłumacz. Autorka bajek dla dzieci </a:t>
            </a:r>
            <a:b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redaktorka pism „Płomyk” i „Płomyczek”. Jej powieść </a:t>
            </a:r>
            <a:b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„Kto mi dał skrzydła” zawiera wątki lubelskie związane </a:t>
            </a:r>
            <a:b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1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 biografią Jana Kochanowskiego.</a:t>
            </a:r>
            <a:endParaRPr lang="pl-PL" sz="21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" name="Obraz 9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Józef Czechowicz (1903 – 1939)</a:t>
            </a:r>
            <a:endParaRPr lang="pl-PL" sz="28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czechowic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3061734" cy="34458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pole tekstowe 5"/>
          <p:cNvSpPr txBox="1"/>
          <p:nvPr/>
        </p:nvSpPr>
        <p:spPr>
          <a:xfrm>
            <a:off x="3779912" y="1988840"/>
            <a:ext cx="44644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Najbardziej znany poeta okresu międzywojennego. Najpiękniejszym hołdem złożonym rodzinnemu miastu są jego wiersze zawarte w zbiorach „Stare Kamienie” i „Poemat </a:t>
            </a:r>
            <a:br>
              <a:rPr lang="pl-PL" sz="2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 mieście Lublinie”. Józef Czechowicz zginął podczas pierwszego bombardowania Lublina 9 września 1939 roku.</a:t>
            </a:r>
            <a:endParaRPr lang="pl-PL" sz="20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Papież Jan Paweł II (1920-2005)</a:t>
            </a:r>
            <a:endParaRPr lang="pl-PL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papie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268760"/>
            <a:ext cx="3240360" cy="36899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pole tekstowe 4"/>
          <p:cNvSpPr txBox="1"/>
          <p:nvPr/>
        </p:nvSpPr>
        <p:spPr>
          <a:xfrm>
            <a:off x="3851920" y="2838415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Długoletni wykładowca na Katolickim Uniwersytecie Lubelskim. Autor wielu publikacji naukowych, religijnych </a:t>
            </a:r>
            <a:b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filozoficznych. Poeta, uczeń </a:t>
            </a:r>
            <a:b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przyjaciel Kardynała Stefana Wyszyńskiego - Prymasa Polski, </a:t>
            </a:r>
            <a:b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wcześniej arcybiskupa lubelskiego.</a:t>
            </a:r>
            <a:endParaRPr lang="pl-PL" sz="2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7470648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Wśród współczesnych postaci świata kultury podziwiamy wielu znanych artystów – rodowitych lublinian. </a:t>
            </a:r>
            <a:endParaRPr lang="pl-PL" sz="28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az 2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620688"/>
            <a:ext cx="7467600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pl-PL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Piotr Szczepanik</a:t>
            </a:r>
            <a:endParaRPr lang="pl-PL" sz="28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211960" y="2636912"/>
            <a:ext cx="41764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Starsze pokolenie doskonale pamięta jego największe przeboje „Kochać, jak to łatwo powiedzieć”, „Żółte kalendarze”, „Goniąc kormorany”, ale jego liryczne i nastrojowe piosenki są również lubiane przez młodszych słuchaczy.</a:t>
            </a:r>
            <a:endParaRPr lang="pl-PL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otr Szczepanik - Goniac kormorany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2420888"/>
            <a:ext cx="3960440" cy="297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Obraz 6" descr="15787_20061031231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" name="Symbol zastępczy zawartości 9" descr="3091960-piotr-szczepanik-643-482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283968" y="116632"/>
            <a:ext cx="3266056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łazuk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124744"/>
            <a:ext cx="4104456" cy="2737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Bohdan Łazuka - Tajemnica Mundial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260648"/>
            <a:ext cx="304800" cy="304800"/>
          </a:xfrm>
          <a:prstGeom prst="rect">
            <a:avLst/>
          </a:prstGeom>
        </p:spPr>
      </p:pic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0"/>
            <a:ext cx="6264696" cy="1143000"/>
          </a:xfrm>
          <a:solidFill>
            <a:schemeClr val="tx1"/>
          </a:solidFill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Bogdan Łazuka</a:t>
            </a:r>
            <a:endParaRPr lang="pl-PL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39552" y="4077072"/>
            <a:ext cx="44644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Któż nie zna Bogdana Łazuki</a:t>
            </a:r>
            <a:br>
              <a:rPr lang="pl-PL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 takich filmów, jak: „Nie lubię poniedziałku”, „Halo, Szpicbródka” czy też serialu „Wojna domowa”? Bardzo lubiany, dowcipny i pełen humoru. Bawi, rozwesela i nastraja do refleksji nad naszymi słabostkami.</a:t>
            </a:r>
            <a:endParaRPr lang="pl-PL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485800"/>
            <a:ext cx="7467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Budka Suflera</a:t>
            </a:r>
            <a:endParaRPr lang="pl-PL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budka sufler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347864" y="116632"/>
            <a:ext cx="4046018" cy="1793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5805264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9" name="Budka Suflera - Bal wszystkich świętych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47531" y="2204864"/>
            <a:ext cx="4224469" cy="31683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pole tekstowe 5"/>
          <p:cNvSpPr txBox="1"/>
          <p:nvPr/>
        </p:nvSpPr>
        <p:spPr>
          <a:xfrm>
            <a:off x="4716016" y="2204864"/>
            <a:ext cx="36358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Jeden z najsłynniejszych polskich zespołów rockowych, założony przez Krzysztofa Cugowskiego i Romualda Lipko w 1974 roku. W prawie czterdziestoletniej historii skomponowali wiele utworów, z których większość trafiła na czołowe miejsca list przebojów.  </a:t>
            </a:r>
            <a:endParaRPr lang="pl-PL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84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2606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01. The Momen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32440" y="2044080"/>
            <a:ext cx="304800" cy="3048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Beata Kozidrak i Bajm</a:t>
            </a:r>
            <a:endParaRPr lang="pl-PL" sz="28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Bajm+tapeta_11_s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283968" y="3789040"/>
            <a:ext cx="3552395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pole tekstowe 4"/>
          <p:cNvSpPr txBox="1"/>
          <p:nvPr/>
        </p:nvSpPr>
        <p:spPr>
          <a:xfrm>
            <a:off x="395536" y="1412776"/>
            <a:ext cx="43924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Beata Kozidrak wraz z lubelskim zespołem Bajm towarzyszy nam już od długich  lat. Wylansowała wiele wspaniałych przebojów, które są doskonale znane jej wszystkim fanom. Wciąż w dobrej formie cieszy miłośników swojej muzyki podczas fantastycznych koncertów. </a:t>
            </a:r>
            <a:endParaRPr lang="pl-PL" sz="2000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Kabaret Ani </a:t>
            </a:r>
            <a:r>
              <a:rPr lang="pl-PL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Mru</a:t>
            </a:r>
            <a:r>
              <a:rPr lang="pl-PL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l-PL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Mru</a:t>
            </a:r>
            <a:endParaRPr lang="pl-PL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Ani Mru Mr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96752"/>
            <a:ext cx="3696296" cy="2481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pole tekstowe 4"/>
          <p:cNvSpPr txBox="1"/>
          <p:nvPr/>
        </p:nvSpPr>
        <p:spPr>
          <a:xfrm>
            <a:off x="467544" y="4005064"/>
            <a:ext cx="4968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Lubelski kabaret założony w roku 1999. Obecnie tworzą go Marcin i Michał Wójcikowie oraz Waldemar </a:t>
            </a:r>
            <a:r>
              <a:rPr lang="pl-PL" sz="20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Wilkołek</a:t>
            </a:r>
            <a:r>
              <a:rPr lang="pl-PL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Bawi publiczność znakomitymi skeczami. Jest zdobywcą wielu prestiżowych nagród.</a:t>
            </a:r>
            <a:endParaRPr lang="pl-PL" sz="2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33008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4014192"/>
            <a:ext cx="7643192" cy="1143000"/>
          </a:xfrm>
        </p:spPr>
        <p:txBody>
          <a:bodyPr>
            <a:normAutofit fontScale="90000"/>
          </a:bodyPr>
          <a:lstStyle/>
          <a:p>
            <a:r>
              <a:rPr lang="pl-PL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gdy zamarzy Ci się troszkę relaksu </a:t>
            </a:r>
            <a:br>
              <a:rPr lang="pl-PL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rozrywki, Lublin spełni Twoje oczekiwania, oferując szeroki wachlarz możliwości spędzenia wolnego czasu…  </a:t>
            </a:r>
            <a:endParaRPr lang="pl-PL" sz="2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686800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Aktywnie spędzisz czas w ośrodku Słoneczny Wrotków nad Zalewem </a:t>
            </a:r>
            <a:r>
              <a:rPr lang="pl-PL" sz="28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Zemborzyckim</a:t>
            </a:r>
            <a:r>
              <a:rPr lang="pl-PL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pl-PL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Symbol zastępczy zawartości 6" descr="pre_1308857714__lublinforumcom_-_soneczny_wrotkw_otwarci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1484784"/>
            <a:ext cx="7128084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sp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924944"/>
            <a:ext cx="4428401" cy="29480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Obraz 4" descr="sp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1516384"/>
            <a:ext cx="4491911" cy="2992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pole tekstowe 8"/>
          <p:cNvSpPr txBox="1"/>
          <p:nvPr/>
        </p:nvSpPr>
        <p:spPr>
          <a:xfrm>
            <a:off x="251520" y="404664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Oddasz się wodnym uciechom w kompleksie            rekreacyjnym Spa Orkana.</a:t>
            </a:r>
            <a:endParaRPr lang="pl-PL" sz="28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7467600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Zrelaksujesz się w Ogrodzie Botanicznym…</a:t>
            </a:r>
            <a:endParaRPr lang="pl-PL" sz="2800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ogrod botaniczn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24744"/>
            <a:ext cx="3780420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0042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…lub w Parku Saskim.</a:t>
            </a:r>
            <a:endParaRPr lang="pl-PL" sz="2800" dirty="0">
              <a:solidFill>
                <a:srgbClr val="0042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Symbol zastępczy zawartości 4" descr="ogrod_saski_lub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5568618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Zimą poszusujesz na Globusie.</a:t>
            </a: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pl-P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glob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4800533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Latem wsiądziesz na rower, aby poprawić swoją kondycję na lubelskich ścieżkach rowerowych.</a:t>
            </a:r>
            <a:endParaRPr lang="pl-PL" sz="28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sciezka rowerow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5568617" cy="41764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7504" y="-27384"/>
            <a:ext cx="7467600" cy="1143000"/>
          </a:xfrm>
        </p:spPr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Poczujesz sielską atmosferę wsi lubelskiej, odwiedzając skansen… </a:t>
            </a:r>
            <a:endParaRPr lang="pl-PL" sz="28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Symbol zastępczy zawartości 6" descr="skanse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11960" y="1268760"/>
            <a:ext cx="3679171" cy="24482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Obraz 8" descr="skansen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933056"/>
            <a:ext cx="4081549" cy="21280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…lub obejrzysz najnowsze hity filmowe </a:t>
            </a:r>
            <a:b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 lubelskim </a:t>
            </a:r>
            <a:r>
              <a:rPr lang="pl-PL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multikinie</a:t>
            </a:r>
            <a: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l-PL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Plaza</a:t>
            </a:r>
            <a: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pl-PL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Symbol zastępczy zawartości 4" descr="cinema cit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2268" y="1556792"/>
            <a:ext cx="6259972" cy="4176464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Corocznie w czerwcu nasze miasto  </a:t>
            </a:r>
            <a:b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zaprasza na lubelską Noc Kultury,</a:t>
            </a:r>
            <a:endParaRPr lang="pl-PL" sz="28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Symbol zastępczy zawartości 8" descr="2012_05_26_noc_kultur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5620948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reflection blurRad="6350" stA="52000" endA="300" endPos="35000" dir="5400000" sy="-100000" algn="bl" rotWithShape="0"/>
          </a:effectLst>
        </p:spPr>
      </p:pic>
      <p:pic>
        <p:nvPicPr>
          <p:cNvPr id="8" name="Obraz 7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" name="Obraz 9" descr="Noc_Kultury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3861048"/>
            <a:ext cx="2597274" cy="23063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w sierpniu na Jarmark Jagielloński.</a:t>
            </a:r>
            <a:endParaRPr lang="pl-PL" sz="28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Symbol zastępczy zawartości 6" descr="arch[5681]_koncerty_uliczne_podczas_jarmarku_jagiellonskie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268760"/>
            <a:ext cx="6156684" cy="41044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Obraz 7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 niecierpliwością czekamy na istotne dla miasta inwestycje…</a:t>
            </a:r>
            <a:endParaRPr lang="pl-PL" sz="28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Port lotniczy </a:t>
            </a:r>
            <a:r>
              <a:rPr lang="pl-P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LUBLIN,</a:t>
            </a:r>
            <a:endParaRPr lang="pl-PL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Symbol zastępczy zawartości 4" descr="port lotniczy lub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386" y="1124745"/>
            <a:ext cx="6397318" cy="504056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6" name="Obraz 5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Trasę szybkiego ruchu S 17 </a:t>
            </a:r>
            <a:br>
              <a:rPr lang="pl-PL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l-PL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obwodnicę Lublina,</a:t>
            </a:r>
            <a:endParaRPr lang="pl-PL" sz="2800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Symbol zastępczy zawartości 4" descr="s 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484784"/>
            <a:ext cx="5940786" cy="3954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Obraz 5" descr="obwodnica lubl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221088"/>
            <a:ext cx="3096344" cy="21284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Galerię Alchemia.</a:t>
            </a:r>
            <a:endParaRPr lang="pl-PL" sz="2800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Symbol zastępczy zawartości 3" descr="alchem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6789512" cy="3744416"/>
          </a:xfr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502024"/>
            <a:ext cx="7467600" cy="1143000"/>
          </a:xfrm>
        </p:spPr>
        <p:txBody>
          <a:bodyPr>
            <a:noAutofit/>
          </a:bodyPr>
          <a:lstStyle/>
          <a:p>
            <a:r>
              <a:rPr lang="pl-PL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Lublin</a:t>
            </a:r>
            <a:r>
              <a:rPr lang="pl-PL" sz="2800" dirty="0" smtClean="0">
                <a:solidFill>
                  <a:srgbClr val="0042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serdecznie zaprasza wszystkich, którzy chcą mile spędzić czas, aktywnie odpocząć, poczuć klimat miasta kultury, nauki i rozrywki.</a:t>
            </a:r>
            <a:endParaRPr lang="pl-PL" sz="2800" dirty="0">
              <a:solidFill>
                <a:srgbClr val="0042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Obraz 3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3294112"/>
            <a:ext cx="7470648" cy="1143000"/>
          </a:xfrm>
        </p:spPr>
        <p:txBody>
          <a:bodyPr>
            <a:noAutofit/>
          </a:bodyPr>
          <a:lstStyle/>
          <a:p>
            <a:r>
              <a:rPr lang="pl-PL" sz="7200" dirty="0" smtClean="0">
                <a:solidFill>
                  <a:srgbClr val="C00000"/>
                </a:solidFill>
                <a:latin typeface="Chiller" pitchFamily="82" charset="0"/>
              </a:rPr>
              <a:t>Do</a:t>
            </a:r>
            <a:r>
              <a:rPr lang="pl-PL" sz="7200" dirty="0" smtClean="0">
                <a:latin typeface="Chiller" pitchFamily="82" charset="0"/>
              </a:rPr>
              <a:t> </a:t>
            </a:r>
            <a:r>
              <a:rPr lang="pl-PL" sz="7200" dirty="0" smtClean="0">
                <a:solidFill>
                  <a:srgbClr val="FFFF00"/>
                </a:solidFill>
                <a:latin typeface="Chiller" pitchFamily="82" charset="0"/>
              </a:rPr>
              <a:t>zobaczenia</a:t>
            </a:r>
            <a:r>
              <a:rPr lang="pl-PL" sz="7200" dirty="0" smtClean="0">
                <a:latin typeface="Chiller" pitchFamily="82" charset="0"/>
              </a:rPr>
              <a:t> </a:t>
            </a:r>
            <a:r>
              <a:rPr lang="pl-PL" sz="7200" dirty="0" smtClean="0">
                <a:solidFill>
                  <a:srgbClr val="006600"/>
                </a:solidFill>
                <a:latin typeface="Chiller" pitchFamily="82" charset="0"/>
              </a:rPr>
              <a:t>w</a:t>
            </a:r>
            <a:r>
              <a:rPr lang="pl-PL" sz="7200" dirty="0" smtClean="0">
                <a:latin typeface="Chiller" pitchFamily="82" charset="0"/>
              </a:rPr>
              <a:t> </a:t>
            </a:r>
            <a:r>
              <a:rPr lang="pl-PL" sz="7200" dirty="0" smtClean="0">
                <a:solidFill>
                  <a:srgbClr val="FF6600"/>
                </a:solidFill>
                <a:latin typeface="Chiller" pitchFamily="82" charset="0"/>
              </a:rPr>
              <a:t>Lublinie!</a:t>
            </a:r>
            <a:endParaRPr lang="pl-PL" sz="7200" dirty="0">
              <a:solidFill>
                <a:srgbClr val="FF6600"/>
              </a:solidFill>
              <a:latin typeface="Chiller" pitchFamily="82" charset="0"/>
            </a:endParaRPr>
          </a:p>
        </p:txBody>
      </p:sp>
      <p:pic>
        <p:nvPicPr>
          <p:cNvPr id="5" name="Obraz 4" descr="15787_200610312313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661248"/>
            <a:ext cx="631480" cy="792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chniczny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echniczny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pitał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1463</TotalTime>
  <Words>742</Words>
  <Application>Microsoft Office PowerPoint</Application>
  <PresentationFormat>Pokaz na ekranie (4:3)</PresentationFormat>
  <Paragraphs>76</Paragraphs>
  <Slides>58</Slides>
  <Notes>2</Notes>
  <HiddenSlides>0</HiddenSlides>
  <MMClips>5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58</vt:i4>
      </vt:variant>
    </vt:vector>
  </HeadingPairs>
  <TitlesOfParts>
    <vt:vector size="59" baseType="lpstr">
      <vt:lpstr>Techniczny</vt:lpstr>
      <vt:lpstr>Lublin  wczoraj, dziś i JUTRO</vt:lpstr>
      <vt:lpstr>Wyobraźcie sobie miasto…</vt:lpstr>
      <vt:lpstr>Malownicze - położone pośród siedmiu lessowych wzgórz.</vt:lpstr>
      <vt:lpstr>Duże - zajmujące obszar 147,5 km2, przyjazne dla ludzi, zielone  i bezpieczne.</vt:lpstr>
      <vt:lpstr>Ludne – prawie 400-tysięczne miasto  o specyficznym klimacie, jaki nadaje mu ponad  60-tysięczna rzesza studentów szkół wyższych  i młodzieży szkolnej.</vt:lpstr>
      <vt:lpstr>Dynamiczne – gdzie widać rozwijającą się przedsiębiorczość.</vt:lpstr>
      <vt:lpstr>Spokojne – w którym mieszkańcy nie zawsze się spieszą, gdzie jest czas na radość życia.</vt:lpstr>
      <vt:lpstr>Historyczne – liczące prawie 700 lat, ze średniowiecznym rodowodem, zabytkowymi budowlami, bramami i furtami, odwiedzane przez królów. Dotykane wojnami. Zawsze wielokulturowe, życzliwe dla swoich i obcych.</vt:lpstr>
      <vt:lpstr>Takim miastem jest właśnie Lublin…</vt:lpstr>
      <vt:lpstr>Miastem, w którym odnajdziesz magiczne miejsca…</vt:lpstr>
      <vt:lpstr>poczujesz klimat Teatru Starego,</vt:lpstr>
      <vt:lpstr>zwiedzisz lochy pod Starówką,</vt:lpstr>
      <vt:lpstr>odkryjesz kaplicę akustyczną w Katedrze.</vt:lpstr>
      <vt:lpstr>Koniecznie zobacz i odwiedź perły architektury lubelskiej.</vt:lpstr>
      <vt:lpstr>Kaplicę Zamkową,</vt:lpstr>
      <vt:lpstr>Stare Miasto,</vt:lpstr>
      <vt:lpstr>Bramę Krakowską.</vt:lpstr>
      <vt:lpstr>Nie zapomnij o kościele św. Brygidy, ufundowanym przez Władysława Jagiełłę.</vt:lpstr>
      <vt:lpstr>Zdobądź Wieżę Trynitarską…</vt:lpstr>
      <vt:lpstr>Lublin to także miasto, w którym działa się historia…</vt:lpstr>
      <vt:lpstr>Jest jednym z najstarszych ośrodków osadniczych w Polsce. Jego początek określa się na VI-VII wiek.</vt:lpstr>
      <vt:lpstr>Prawa miejskie zostały nadane aktem lokacyjnym w 1317 roku przez Władysława Łokietka.</vt:lpstr>
      <vt:lpstr>Tutaj, w 1569 roku, została zawarta unia polsko-litewska, zwana Unią Lubelską, zatwierdzona przez króla Zygmunta II Augusta.</vt:lpstr>
      <vt:lpstr>W czasie II wojny światowej Lublin znalazł się pod okupacją niemiecką.</vt:lpstr>
      <vt:lpstr>Obóz koncentracyjny na Majdanku, ośrodek masowej zagłady, został utworzony przez hitlerowców jako miejsce kaźni kilkuset tysięcy osób wielu narodowości.</vt:lpstr>
      <vt:lpstr>Po zakończeniu działań wojennych na terenach wschodnich Lublin stał się siedzibą komunistycznych władz centralnych i jednocześnie stolicą Polski  (w okresie od lipca 1944-do stycznia 1945 roku).</vt:lpstr>
      <vt:lpstr>Slajd 27</vt:lpstr>
      <vt:lpstr>Z naszym miastem i jego historią związanych jest wiele znanych i sławnych postaci.</vt:lpstr>
      <vt:lpstr>Biernat z Lublina (ok. 1460-1529)</vt:lpstr>
      <vt:lpstr>Jan Kochanowski (1530-1584)</vt:lpstr>
      <vt:lpstr>Sebastian Klonowic (ok. 1545 – 1602)</vt:lpstr>
      <vt:lpstr>Wincenty Jakub Pol (1807 – 1872)</vt:lpstr>
      <vt:lpstr>Janina Porazińska (1888 – 1971)</vt:lpstr>
      <vt:lpstr>Józef Czechowicz (1903 – 1939)</vt:lpstr>
      <vt:lpstr>Papież Jan Paweł II (1920-2005)</vt:lpstr>
      <vt:lpstr>Wśród współczesnych postaci świata kultury podziwiamy wielu znanych artystów – rodowitych lublinian. </vt:lpstr>
      <vt:lpstr>       Piotr Szczepanik</vt:lpstr>
      <vt:lpstr>      Bogdan Łazuka</vt:lpstr>
      <vt:lpstr>  Budka Suflera</vt:lpstr>
      <vt:lpstr>Beata Kozidrak i Bajm</vt:lpstr>
      <vt:lpstr>Kabaret Ani Mru Mru</vt:lpstr>
      <vt:lpstr>A gdy zamarzy Ci się troszkę relaksu  i rozrywki, Lublin spełni Twoje oczekiwania, oferując szeroki wachlarz możliwości spędzenia wolnego czasu…  </vt:lpstr>
      <vt:lpstr>Aktywnie spędzisz czas w ośrodku Słoneczny Wrotków nad Zalewem Zemborzyckim.</vt:lpstr>
      <vt:lpstr>Slajd 44</vt:lpstr>
      <vt:lpstr>Zrelaksujesz się w Ogrodzie Botanicznym…</vt:lpstr>
      <vt:lpstr>…lub w Parku Saskim.</vt:lpstr>
      <vt:lpstr>Zimą poszusujesz na Globusie. </vt:lpstr>
      <vt:lpstr>Latem wsiądziesz na rower, aby poprawić swoją kondycję na lubelskich ścieżkach rowerowych.</vt:lpstr>
      <vt:lpstr>Poczujesz sielską atmosferę wsi lubelskiej, odwiedzając skansen… </vt:lpstr>
      <vt:lpstr>…lub obejrzysz najnowsze hity filmowe  w lubelskim multikinie Plaza.</vt:lpstr>
      <vt:lpstr>Corocznie w czerwcu nasze miasto   zaprasza na lubelską Noc Kultury,</vt:lpstr>
      <vt:lpstr>a w sierpniu na Jarmark Jagielloński.</vt:lpstr>
      <vt:lpstr>Z niecierpliwością czekamy na istotne dla miasta inwestycje…</vt:lpstr>
      <vt:lpstr>Port lotniczy LUBLIN,</vt:lpstr>
      <vt:lpstr>Trasę szybkiego ruchu S 17  i obwodnicę Lublina,</vt:lpstr>
      <vt:lpstr>Galerię Alchemia.</vt:lpstr>
      <vt:lpstr>Lublin serdecznie zaprasza wszystkich, którzy chcą mile spędzić czas, aktywnie odpocząć, poczuć klimat miasta kultury, nauki i rozrywki.</vt:lpstr>
      <vt:lpstr>Do zobaczenia w Lublinie!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Lublin  wczoraj, dziś i JUTRO</dc:title>
  <dc:creator>artur</dc:creator>
  <cp:lastModifiedBy>artur</cp:lastModifiedBy>
  <cp:revision>296</cp:revision>
  <dcterms:created xsi:type="dcterms:W3CDTF">2012-05-11T11:02:25Z</dcterms:created>
  <dcterms:modified xsi:type="dcterms:W3CDTF">2012-07-02T07:41:00Z</dcterms:modified>
</cp:coreProperties>
</file>